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4" r:id="rId2"/>
    <p:sldId id="359" r:id="rId3"/>
    <p:sldId id="365" r:id="rId4"/>
    <p:sldId id="366" r:id="rId5"/>
    <p:sldId id="367" r:id="rId6"/>
    <p:sldId id="355" r:id="rId7"/>
    <p:sldId id="357" r:id="rId8"/>
    <p:sldId id="352" r:id="rId9"/>
    <p:sldId id="360" r:id="rId10"/>
    <p:sldId id="351" r:id="rId11"/>
    <p:sldId id="341" r:id="rId12"/>
    <p:sldId id="346" r:id="rId13"/>
    <p:sldId id="343" r:id="rId14"/>
    <p:sldId id="361" r:id="rId15"/>
    <p:sldId id="336" r:id="rId16"/>
    <p:sldId id="362" r:id="rId17"/>
    <p:sldId id="363" r:id="rId18"/>
    <p:sldId id="3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6" autoAdjust="0"/>
    <p:restoredTop sz="88018" autoAdjust="0"/>
  </p:normalViewPr>
  <p:slideViewPr>
    <p:cSldViewPr>
      <p:cViewPr varScale="1">
        <p:scale>
          <a:sx n="102" d="100"/>
          <a:sy n="102" d="100"/>
        </p:scale>
        <p:origin x="-1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95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00674-B98F-4C4C-860F-15B3DDD69737}" type="datetimeFigureOut">
              <a:rPr lang="en-AU" smtClean="0"/>
              <a:pPr/>
              <a:t>26/11/15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E81B-360F-45B3-A486-C193A8E47E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31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The NH program has been widely advertised as program to boost the state economy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Has far wider application and implications than that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You only need to look at the name of the program to see that…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What’s an agricultural revolution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baseline="0" dirty="0" smtClean="0"/>
              <a:t> - an agronomic, or technology or mechanical advancement that led to a substantial increase in productivity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FA0C83-E30E-49F0-B692-7ED4C23AFA4D}" type="slidenum">
              <a:rPr lang="en-AU" altLang="en-US">
                <a:latin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en-AU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7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most human activity systems</a:t>
            </a:r>
            <a:r>
              <a:rPr lang="en-US" baseline="0" dirty="0" smtClean="0"/>
              <a:t> there is a process of what, where, how, when and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07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Losing</a:t>
            </a:r>
            <a:r>
              <a:rPr lang="en-US" baseline="0" dirty="0" smtClean="0"/>
              <a:t> 12 million ha /year to desertification and </a:t>
            </a:r>
            <a:r>
              <a:rPr lang="en-US" baseline="0" dirty="0" err="1" smtClean="0"/>
              <a:t>urbanisation</a:t>
            </a:r>
            <a:endParaRPr lang="en-US" dirty="0" smtClean="0"/>
          </a:p>
          <a:p>
            <a:r>
              <a:rPr lang="en-US" dirty="0" smtClean="0"/>
              <a:t>Mining, coal</a:t>
            </a:r>
            <a:r>
              <a:rPr lang="en-US" baseline="0" dirty="0" smtClean="0"/>
              <a:t> seam gas, urban expansion</a:t>
            </a:r>
          </a:p>
          <a:p>
            <a:r>
              <a:rPr lang="en-US" baseline="0" dirty="0" smtClean="0"/>
              <a:t>Longer hotter summers and more intense rainfall systems</a:t>
            </a:r>
          </a:p>
          <a:p>
            <a:r>
              <a:rPr lang="en-US" baseline="0" dirty="0" smtClean="0"/>
              <a:t>Fuel to </a:t>
            </a:r>
            <a:r>
              <a:rPr lang="en-US" baseline="0" dirty="0" err="1" smtClean="0"/>
              <a:t>fertiliser</a:t>
            </a:r>
            <a:r>
              <a:rPr lang="en-US" baseline="0" dirty="0" smtClean="0"/>
              <a:t> to chemical the costs are going up machinery</a:t>
            </a:r>
          </a:p>
          <a:p>
            <a:r>
              <a:rPr lang="en-US" baseline="0" dirty="0" smtClean="0"/>
              <a:t>Agriculture contributes 16% of GHG emissions and biggest emitter of N20 &gt;70% and methane at &gt;60%</a:t>
            </a:r>
          </a:p>
          <a:p>
            <a:r>
              <a:rPr lang="en-US" baseline="0" dirty="0" smtClean="0"/>
              <a:t>Other industries working to reduce theirs, we need to reduce ours too</a:t>
            </a:r>
          </a:p>
          <a:p>
            <a:r>
              <a:rPr lang="en-US" baseline="0" dirty="0" smtClean="0"/>
              <a:t>On top of these limitations</a:t>
            </a:r>
          </a:p>
          <a:p>
            <a:r>
              <a:rPr lang="en-US" baseline="0" dirty="0" smtClean="0"/>
              <a:t>INCREASING DEMAND FOR FOOD</a:t>
            </a:r>
          </a:p>
          <a:p>
            <a:r>
              <a:rPr lang="en-US" baseline="0" dirty="0" smtClean="0"/>
              <a:t>And especially for meat and milk derived protein </a:t>
            </a:r>
          </a:p>
          <a:p>
            <a:r>
              <a:rPr lang="en-US" baseline="0" dirty="0" smtClean="0"/>
              <a:t>These people will be more wealthy and more fussy about where their food came from and how it was produced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7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32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average 1.1% increase per annum in yield, 0.6% attributed to breeding and 0.5% attributed to agronomy</a:t>
            </a:r>
            <a:endParaRPr lang="en-US" dirty="0" smtClean="0"/>
          </a:p>
          <a:p>
            <a:r>
              <a:rPr lang="en-US" dirty="0" smtClean="0"/>
              <a:t>Cracked 7 billion in 2011</a:t>
            </a:r>
          </a:p>
          <a:p>
            <a:r>
              <a:rPr lang="en-US" dirty="0" smtClean="0"/>
              <a:t>Current 7.36 billion</a:t>
            </a:r>
          </a:p>
          <a:p>
            <a:pPr defTabSz="864931">
              <a:defRPr/>
            </a:pPr>
            <a:r>
              <a:rPr lang="en-US" dirty="0" err="1" smtClean="0"/>
              <a:t>Popn</a:t>
            </a:r>
            <a:r>
              <a:rPr lang="en-US" baseline="0" dirty="0" smtClean="0"/>
              <a:t> increases by over 200,000 a day</a:t>
            </a:r>
          </a:p>
          <a:p>
            <a:r>
              <a:rPr lang="en-US" dirty="0" smtClean="0"/>
              <a:t>1.4 billion in china</a:t>
            </a:r>
          </a:p>
          <a:p>
            <a:r>
              <a:rPr lang="en-US" dirty="0" smtClean="0"/>
              <a:t>1.3 billion in </a:t>
            </a:r>
            <a:r>
              <a:rPr lang="en-US" dirty="0" err="1" smtClean="0"/>
              <a:t>india</a:t>
            </a:r>
            <a:endParaRPr lang="en-US" dirty="0" smtClean="0"/>
          </a:p>
          <a:p>
            <a:r>
              <a:rPr lang="en-US" dirty="0" smtClean="0"/>
              <a:t>23 million in </a:t>
            </a:r>
            <a:r>
              <a:rPr lang="en-US" dirty="0" err="1" smtClean="0"/>
              <a:t>aus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next 35 years, we need at least 2% increase in production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24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 in the proverbial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95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Need to undertake clay application at a </a:t>
            </a:r>
            <a:r>
              <a:rPr lang="en-AU" dirty="0" err="1" smtClean="0"/>
              <a:t>broadacre</a:t>
            </a:r>
            <a:r>
              <a:rPr lang="en-AU" dirty="0" smtClean="0"/>
              <a:t> scale - commercial machinery</a:t>
            </a:r>
          </a:p>
          <a:p>
            <a:r>
              <a:rPr lang="en-AU" dirty="0" smtClean="0"/>
              <a:t>Need to source cheaper clay – Delving</a:t>
            </a:r>
          </a:p>
          <a:p>
            <a:r>
              <a:rPr lang="en-AU" dirty="0" smtClean="0"/>
              <a:t>Delving - increased awareness of benefits of deep clay incorporation</a:t>
            </a:r>
          </a:p>
          <a:p>
            <a:r>
              <a:rPr lang="en-AU" dirty="0" smtClean="0"/>
              <a:t>Deep clay incorporation - Increased awareness of subsoil constraints </a:t>
            </a:r>
          </a:p>
          <a:p>
            <a:r>
              <a:rPr lang="en-AU" dirty="0" smtClean="0"/>
              <a:t>Awareness of subsoil constraints - need for machinery with better mixing capacity (</a:t>
            </a:r>
            <a:r>
              <a:rPr lang="en-AU" dirty="0" err="1" smtClean="0"/>
              <a:t>spaders</a:t>
            </a:r>
            <a:r>
              <a:rPr lang="en-AU" dirty="0" smtClean="0"/>
              <a:t>)</a:t>
            </a:r>
          </a:p>
          <a:p>
            <a:r>
              <a:rPr lang="en-AU" dirty="0" smtClean="0"/>
              <a:t>Spading increased awareness of opportunity to incorporate other amendments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12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Brimpton</a:t>
            </a:r>
            <a:r>
              <a:rPr lang="en-US" dirty="0" smtClean="0"/>
              <a:t> Lake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FE81B-360F-45B3-A486-C193A8E47EA9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46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F69D-1E2A-4619-A08B-6F3B2CF8E818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0CE3-A059-408F-AA7C-FA9E6448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A7A2-7550-4581-A543-1702FE908AED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B465-614B-44B4-B766-C93F7EE57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085C-6319-425E-A2FF-F1F46003AC35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DFBD-21A3-4222-BB3C-B9B69561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AEBB-6F7D-4FE1-9F03-8B86F4CDA75A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B2F9-7346-4596-8E62-AF6F1D58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3DDA-9C2E-4545-8EB3-00AB3FAF06C8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AC41-A076-4800-B636-B40D24689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5137-CE12-46B8-979A-FE2EA2C7330C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BBAA-A893-42AC-AA60-8D779BCE9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FD95-385D-4073-B62B-9EC2EA406BED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E2A8-2FCA-4AF3-A071-4F3F8D93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0B9D-B2CD-470E-88B0-EE8F662B6C9E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2A1B-FD34-480F-A128-7A1A492E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B2EA-E4A5-4975-82D0-E7B018563250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8EED-D0EA-4A62-9AA3-E058178C5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43A8-846D-447A-8AB4-746634872943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67DE-F0A2-4A2B-8E43-DE692660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241C-8FF8-4D37-84CE-C9B912D44B57}" type="datetimeFigureOut">
              <a:rPr lang="en-US"/>
              <a:pPr>
                <a:defRPr/>
              </a:pPr>
              <a:t>26/11/15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D588-684A-4DE1-AD76-F5AD8005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2BB2E9-D9DB-48DA-86A0-898B09CBAC82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9C286A5-EA8A-46D3-86A3-D1E1BFB6FFA1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15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tiff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54999"/>
                </a:srgbClr>
              </a:gs>
              <a:gs pos="100000">
                <a:srgbClr val="BCBCBC"/>
              </a:gs>
            </a:gsLst>
            <a:lin ang="16200000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276600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dirty="0"/>
          </a:p>
        </p:txBody>
      </p:sp>
      <p:sp>
        <p:nvSpPr>
          <p:cNvPr id="3077" name="TextBox 16"/>
          <p:cNvSpPr txBox="1">
            <a:spLocks noChangeArrowheads="1"/>
          </p:cNvSpPr>
          <p:nvPr/>
        </p:nvSpPr>
        <p:spPr bwMode="auto">
          <a:xfrm>
            <a:off x="138113" y="4292600"/>
            <a:ext cx="5451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48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 Narrow Bold" charset="0"/>
              </a:rPr>
              <a:t>New Horizons</a:t>
            </a:r>
          </a:p>
          <a:p>
            <a:pPr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 Narrow Bold" charset="0"/>
              </a:rPr>
              <a:t>Releasing the Productive Potential across 40% of South Australia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 Narrow Bold" charset="0"/>
            </a:endParaRPr>
          </a:p>
        </p:txBody>
      </p:sp>
      <p:pic>
        <p:nvPicPr>
          <p:cNvPr id="3078" name="Picture 1" descr="pfw_pp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2809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624" y="13258"/>
            <a:ext cx="9144000" cy="118800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NEW HORIZONS the next revolution in agriculture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33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330879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New Horizons in old South Australian soils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247687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Responding to an issue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Responding to a number of issues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Identifying and developing opportunities to deliver even better results</a:t>
            </a:r>
          </a:p>
        </p:txBody>
      </p:sp>
      <p:pic>
        <p:nvPicPr>
          <p:cNvPr id="20484" name="Picture 1" descr="pirsa_bottom_banner_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6300192" y="1844824"/>
            <a:ext cx="484632" cy="13681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8264" y="1809690"/>
            <a:ext cx="2119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Increasing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omplexity = increased understanding required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36" y="4437112"/>
            <a:ext cx="7543727" cy="11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>
                <a:ea typeface="MS PGothic" panose="020B0600070205080204" pitchFamily="34" charset="-128"/>
              </a:rPr>
              <a:t>Gone from reaction to strategic development - Enter: New Horizons</a:t>
            </a:r>
            <a:endParaRPr lang="en-AU" dirty="0">
              <a:ea typeface="MS PGothic" panose="020B0600070205080204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 original game has changed!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62" y="1361946"/>
            <a:ext cx="813593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AU" sz="2000" b="1" dirty="0" smtClean="0">
                <a:ea typeface="MS PGothic" panose="020B0600070205080204" pitchFamily="34" charset="-128"/>
              </a:rPr>
              <a:t>Area</a:t>
            </a:r>
            <a:endParaRPr lang="en-AU" sz="2000" b="1" dirty="0">
              <a:ea typeface="MS PGothic" panose="020B0600070205080204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</a:t>
            </a:r>
            <a:r>
              <a:rPr lang="en-AU" sz="2000" dirty="0" smtClean="0">
                <a:ea typeface="MS PGothic" panose="020B0600070205080204" pitchFamily="34" charset="-128"/>
              </a:rPr>
              <a:t>2.7 million ha of sandy soils under agricultural production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 smtClean="0">
                <a:ea typeface="MS PGothic" panose="020B0600070205080204" pitchFamily="34" charset="-128"/>
              </a:rPr>
              <a:t> 1.5 million ha of sodic or poorly structure subsoils</a:t>
            </a:r>
            <a:endParaRPr lang="en-AU" sz="2000" dirty="0"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62" y="2687721"/>
            <a:ext cx="813593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 smtClean="0">
                <a:ea typeface="MS PGothic" panose="020B0600070205080204" pitchFamily="34" charset="-128"/>
              </a:rPr>
              <a:t>Theoretical Potential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sz="2000" dirty="0" smtClean="0">
                <a:ea typeface="MS PGothic" panose="020B0600070205080204" pitchFamily="34" charset="-128"/>
              </a:rPr>
              <a:t>  One Billion $ increase in food production (based on 20% increase in WUE)</a:t>
            </a:r>
            <a:endParaRPr lang="en-AU" sz="2000" dirty="0">
              <a:ea typeface="MS PGothic" panose="020B0600070205080204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</a:t>
            </a:r>
            <a:r>
              <a:rPr lang="en-AU" sz="2000" dirty="0" smtClean="0">
                <a:ea typeface="MS PGothic" panose="020B0600070205080204" pitchFamily="34" charset="-128"/>
              </a:rPr>
              <a:t> 200 </a:t>
            </a:r>
            <a:r>
              <a:rPr lang="en-AU" sz="2000" dirty="0">
                <a:ea typeface="MS PGothic" panose="020B0600070205080204" pitchFamily="34" charset="-128"/>
              </a:rPr>
              <a:t>M tonnes of CO2-e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</a:t>
            </a:r>
            <a:r>
              <a:rPr lang="en-AU" sz="2000" dirty="0" smtClean="0">
                <a:ea typeface="MS PGothic" panose="020B0600070205080204" pitchFamily="34" charset="-128"/>
              </a:rPr>
              <a:t>  Reduction in soil </a:t>
            </a:r>
            <a:r>
              <a:rPr lang="en-AU" sz="2000" dirty="0">
                <a:ea typeface="MS PGothic" panose="020B0600070205080204" pitchFamily="34" charset="-128"/>
              </a:rPr>
              <a:t>erosion </a:t>
            </a:r>
            <a:r>
              <a:rPr lang="en-AU" sz="2000" dirty="0" smtClean="0">
                <a:ea typeface="MS PGothic" panose="020B0600070205080204" pitchFamily="34" charset="-128"/>
              </a:rPr>
              <a:t>potential across 2 million ha</a:t>
            </a:r>
            <a:endParaRPr lang="en-AU" sz="2000" dirty="0">
              <a:ea typeface="MS PGothic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62" y="4365104"/>
            <a:ext cx="8135938" cy="1939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AU" sz="2000" b="1" dirty="0" smtClean="0">
                <a:ea typeface="MS PGothic" panose="020B0600070205080204" pitchFamily="34" charset="-128"/>
              </a:rPr>
              <a:t>To support uptake  - New Horizons:</a:t>
            </a:r>
            <a:endParaRPr lang="en-AU" sz="2000" b="1" dirty="0">
              <a:ea typeface="MS PGothic" panose="020B0600070205080204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Science to understand the processes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Trials to understand how to achieve results consistently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Engineering to improve machinery design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Demonstration and extension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AU" sz="2000" dirty="0">
                <a:ea typeface="MS PGothic" panose="020B0600070205080204" pitchFamily="34" charset="-128"/>
              </a:rPr>
              <a:t> Aim for broad-scale, rapid change in investment and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9445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Opportunities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$2m over three years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Proof of concept</a:t>
            </a:r>
          </a:p>
          <a:p>
            <a:pPr lvl="1">
              <a:defRPr/>
            </a:pPr>
            <a:r>
              <a:rPr lang="en-AU" dirty="0" smtClean="0">
                <a:ea typeface="MS PGothic" panose="020B0600070205080204" pitchFamily="34" charset="-128"/>
              </a:rPr>
              <a:t>Demonstrate we can double yield</a:t>
            </a:r>
          </a:p>
          <a:p>
            <a:pPr lvl="1">
              <a:defRPr/>
            </a:pPr>
            <a:r>
              <a:rPr lang="en-AU" dirty="0" smtClean="0">
                <a:ea typeface="MS PGothic" panose="020B0600070205080204" pitchFamily="34" charset="-128"/>
              </a:rPr>
              <a:t>Identify the key knowledge gaps for larger program</a:t>
            </a:r>
          </a:p>
          <a:p>
            <a:pPr lvl="1">
              <a:defRPr/>
            </a:pPr>
            <a:r>
              <a:rPr lang="en-AU" dirty="0" smtClean="0">
                <a:ea typeface="MS PGothic" panose="020B0600070205080204" pitchFamily="34" charset="-128"/>
              </a:rPr>
              <a:t>Build community interest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Three sites developed with Farming System Groups</a:t>
            </a:r>
          </a:p>
          <a:p>
            <a:pPr lvl="1">
              <a:defRPr/>
            </a:pPr>
            <a:r>
              <a:rPr lang="en-AU" dirty="0" smtClean="0">
                <a:ea typeface="MS PGothic" panose="020B0600070205080204" pitchFamily="34" charset="-128"/>
              </a:rPr>
              <a:t>SE (</a:t>
            </a:r>
            <a:r>
              <a:rPr lang="en-AU" dirty="0" err="1" smtClean="0">
                <a:ea typeface="MS PGothic" panose="020B0600070205080204" pitchFamily="34" charset="-128"/>
              </a:rPr>
              <a:t>MacKillip</a:t>
            </a:r>
            <a:r>
              <a:rPr lang="en-AU" dirty="0" smtClean="0">
                <a:ea typeface="MS PGothic" panose="020B0600070205080204" pitchFamily="34" charset="-128"/>
              </a:rPr>
              <a:t>), Mallee (MSF), EP (LEADA)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Social survey of current practice and what it would take for farmers to change practice</a:t>
            </a:r>
            <a:endParaRPr lang="en-AU" dirty="0">
              <a:ea typeface="MS PGothic" panose="020B0600070205080204" pitchFamily="34" charset="-128"/>
            </a:endParaRPr>
          </a:p>
        </p:txBody>
      </p:sp>
      <p:pic>
        <p:nvPicPr>
          <p:cNvPr id="20484" name="Picture 1" descr="pirsa_bottom_banner_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Proof of Concept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7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4525962"/>
          </a:xfrm>
        </p:spPr>
        <p:txBody>
          <a:bodyPr/>
          <a:lstStyle/>
          <a:p>
            <a:r>
              <a:rPr lang="en-AU" altLang="en-US" dirty="0" smtClean="0"/>
              <a:t>12 treatments x 3 sites</a:t>
            </a:r>
          </a:p>
          <a:p>
            <a:r>
              <a:rPr lang="en-AU" altLang="en-US" dirty="0" smtClean="0"/>
              <a:t>5 replicates per treatment  </a:t>
            </a:r>
            <a:r>
              <a:rPr lang="en-AU" altLang="en-US" sz="2400" dirty="0" smtClean="0"/>
              <a:t>(4 at </a:t>
            </a:r>
            <a:r>
              <a:rPr lang="en-AU" altLang="en-US" sz="2400" dirty="0" err="1" smtClean="0"/>
              <a:t>Brimpton</a:t>
            </a:r>
            <a:r>
              <a:rPr lang="en-AU" altLang="en-US" sz="2400" dirty="0" smtClean="0"/>
              <a:t> Lake)</a:t>
            </a:r>
          </a:p>
          <a:p>
            <a:r>
              <a:rPr lang="en-AU" altLang="en-US" dirty="0" smtClean="0"/>
              <a:t>4 m x 25 m plots</a:t>
            </a:r>
          </a:p>
          <a:p>
            <a:pPr lvl="1"/>
            <a:r>
              <a:rPr lang="en-AU" altLang="en-US" dirty="0" smtClean="0"/>
              <a:t>Clay – shallow or mixed (spaded)</a:t>
            </a:r>
          </a:p>
          <a:p>
            <a:pPr lvl="1"/>
            <a:r>
              <a:rPr lang="en-AU" altLang="en-US" dirty="0" smtClean="0"/>
              <a:t>OM – Lucerne hay (not ideal from a $ perspective)</a:t>
            </a:r>
          </a:p>
          <a:p>
            <a:pPr lvl="1"/>
            <a:r>
              <a:rPr lang="en-AU" altLang="en-US" dirty="0" smtClean="0"/>
              <a:t>Nutrients – banded or mixed</a:t>
            </a:r>
          </a:p>
          <a:p>
            <a:r>
              <a:rPr lang="en-AU" altLang="en-US" dirty="0" smtClean="0"/>
              <a:t>Very wet start to season</a:t>
            </a:r>
          </a:p>
          <a:p>
            <a:r>
              <a:rPr lang="en-AU" altLang="en-US" dirty="0" smtClean="0"/>
              <a:t>Very dry finish</a:t>
            </a:r>
          </a:p>
          <a:p>
            <a:r>
              <a:rPr lang="en-AU" altLang="en-US" dirty="0" smtClean="0"/>
              <a:t>Frost</a:t>
            </a:r>
          </a:p>
          <a:p>
            <a:endParaRPr lang="en-AU" altLang="en-US" dirty="0" smtClean="0"/>
          </a:p>
        </p:txBody>
      </p:sp>
      <p:pic>
        <p:nvPicPr>
          <p:cNvPr id="22532" name="Picture 1" descr="pirsa_bottom_banner_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5870972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Trials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Data\Documents\My Documents\My worddocs\projects\New Horizons\LEADA\2015 08 05\BLpl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645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Data\Documents\My Documents\My worddocs\projects\New Horizons\LEADA\2015 08 05\BLpl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2" y="0"/>
            <a:ext cx="459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Control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91163" y="11663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Clay + OM + Nutrition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17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" title="Government of South Australia. Primary Industries and Regions SA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Affects of non-wetting vary across the three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sites show earlier emergence and greater </a:t>
            </a:r>
            <a:r>
              <a:rPr lang="en-US" sz="2800" dirty="0" err="1" smtClean="0"/>
              <a:t>vigour</a:t>
            </a:r>
            <a:r>
              <a:rPr lang="en-US" sz="2800" dirty="0" smtClean="0"/>
              <a:t> on clayed sites to </a:t>
            </a:r>
            <a:r>
              <a:rPr lang="en-US" sz="2800" dirty="0" err="1" smtClean="0"/>
              <a:t>unclayed</a:t>
            </a:r>
            <a:r>
              <a:rPr lang="en-US" sz="2800" dirty="0" smtClean="0"/>
              <a:t>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Shallow clay incorporation affected emergence on some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sites show a response to organic matter although we do not know if this is a nutritional response or related to some other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Yield on all sites – best treatments 2-2.5 times “best district practice”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4104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9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" title="Government of South Australia. Primary Industries and Regions SA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Confirm longevity of yield increases - run trial sites for at least another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 trials on sodic/poorly structured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Determine best practice and most cost effective treatments – may require some more detailed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Determine if increasing soil organic carbon through soil modification can gain access to Federal</a:t>
            </a:r>
            <a:r>
              <a:rPr lang="en-AU" sz="2800" dirty="0" smtClean="0"/>
              <a:t> Government </a:t>
            </a:r>
            <a:r>
              <a:rPr lang="en-AU" sz="2800" dirty="0"/>
              <a:t>Emissions Reduction Fund (ERF)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Implement a suitable extension program  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to now?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994" y="2332037"/>
            <a:ext cx="676100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" y="1"/>
            <a:ext cx="6005002" cy="4019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4392488" cy="1143000"/>
          </a:xfrm>
        </p:spPr>
        <p:txBody>
          <a:bodyPr/>
          <a:lstStyle/>
          <a:p>
            <a:r>
              <a:rPr lang="en-US" sz="3600" dirty="0" smtClean="0"/>
              <a:t>Farmer Adoption – already happening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815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31308"/>
            <a:ext cx="9144000" cy="362669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1284" y="0"/>
            <a:ext cx="9165284" cy="189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www.gticketing.com.au/msfp/template/header-center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989" y="4653136"/>
            <a:ext cx="3227195" cy="9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-FPA8xQxrOTo/AAAAAAAAAAI/AAAAAAAAABE/4nL6gGT7Pyo/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89799"/>
            <a:ext cx="2330504" cy="10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delaide.edu.au/global/v/redesign1/images/logo/ui-uoa-logo-vert-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541214"/>
            <a:ext cx="1823890" cy="18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dancesocietyunisa.com.au/wp-content/uploads/2012/11/logo_unisa_RGB-blu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32" y="2636912"/>
            <a:ext cx="1982852" cy="16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41786" y="1785010"/>
            <a:ext cx="387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Program </a:t>
            </a:r>
            <a:r>
              <a:rPr lang="en-US" sz="4000" dirty="0">
                <a:solidFill>
                  <a:srgbClr val="92D050"/>
                </a:solidFill>
              </a:rPr>
              <a:t>Partners</a:t>
            </a:r>
          </a:p>
        </p:txBody>
      </p:sp>
      <p:pic>
        <p:nvPicPr>
          <p:cNvPr id="5" name="Picture 4" descr="http://www.bizboost.com.au/media/lightbox_gallery/thumb14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950"/>
          <a:stretch/>
        </p:blipFill>
        <p:spPr bwMode="auto">
          <a:xfrm>
            <a:off x="6096471" y="4437112"/>
            <a:ext cx="2940025" cy="13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768" y="2708920"/>
            <a:ext cx="1875320" cy="1413365"/>
          </a:xfrm>
          <a:prstGeom prst="rect">
            <a:avLst/>
          </a:prstGeom>
        </p:spPr>
      </p:pic>
      <p:pic>
        <p:nvPicPr>
          <p:cNvPr id="11" name="Picture 1" descr="pirsa_bottom_banner_green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5870972"/>
            <a:ext cx="9220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34" y="1520500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altLang="en-US" dirty="0" smtClean="0"/>
              <a:t>1 - A NRM and Agricultural problem </a:t>
            </a:r>
            <a:endParaRPr lang="en-AU" altLang="en-US" dirty="0"/>
          </a:p>
        </p:txBody>
      </p:sp>
      <p:pic>
        <p:nvPicPr>
          <p:cNvPr id="20484" name="Picture 1" descr="pirsa_bottom_banner_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5870972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7008174" y="1469645"/>
            <a:ext cx="135469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4844" y="2164795"/>
            <a:ext cx="8229600" cy="6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AU" altLang="en-US" dirty="0" smtClean="0"/>
              <a:t>2 – Desire to fix the problem </a:t>
            </a:r>
            <a:endParaRPr lang="en-AU" altLang="en-US" dirty="0"/>
          </a:p>
        </p:txBody>
      </p:sp>
      <p:sp>
        <p:nvSpPr>
          <p:cNvPr id="7" name="Right Arrow 6"/>
          <p:cNvSpPr/>
          <p:nvPr/>
        </p:nvSpPr>
        <p:spPr>
          <a:xfrm>
            <a:off x="7026390" y="2014293"/>
            <a:ext cx="1354694" cy="544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4844" y="2811492"/>
            <a:ext cx="8229600" cy="6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AU" altLang="en-US" dirty="0" smtClean="0"/>
              <a:t>3 – Experiments to fix the problem </a:t>
            </a:r>
            <a:endParaRPr lang="en-AU" altLang="en-US" dirty="0"/>
          </a:p>
        </p:txBody>
      </p:sp>
      <p:sp>
        <p:nvSpPr>
          <p:cNvPr id="9" name="Right Arrow 8"/>
          <p:cNvSpPr/>
          <p:nvPr/>
        </p:nvSpPr>
        <p:spPr>
          <a:xfrm>
            <a:off x="7020272" y="2728858"/>
            <a:ext cx="135469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4844" y="3468298"/>
            <a:ext cx="8229600" cy="127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altLang="en-US" dirty="0" smtClean="0"/>
              <a:t>4 – A</a:t>
            </a:r>
            <a:r>
              <a:rPr lang="en-AU" altLang="en-US" sz="3500" dirty="0" smtClean="0"/>
              <a:t> solution to </a:t>
            </a:r>
            <a:r>
              <a:rPr lang="en-AU" altLang="en-US" sz="3500" dirty="0"/>
              <a:t>the </a:t>
            </a:r>
            <a:r>
              <a:rPr lang="en-AU" altLang="en-US" sz="3500" dirty="0" smtClean="0"/>
              <a:t>problem because</a:t>
            </a:r>
          </a:p>
          <a:p>
            <a:pPr marL="0" indent="0">
              <a:buNone/>
              <a:defRPr/>
            </a:pPr>
            <a:r>
              <a:rPr lang="en-AU" altLang="en-US" sz="3500" dirty="0" smtClean="0"/>
              <a:t>        </a:t>
            </a:r>
            <a:r>
              <a:rPr lang="en-AU" altLang="en-US" sz="3500" b="1" dirty="0" smtClean="0"/>
              <a:t>People want to solve problems</a:t>
            </a:r>
            <a:endParaRPr lang="en-AU" altLang="en-US" sz="3500" b="1" dirty="0"/>
          </a:p>
          <a:p>
            <a:pPr marL="0" indent="0">
              <a:buFont typeface="Arial" pitchFamily="34" charset="0"/>
              <a:buNone/>
              <a:defRPr/>
            </a:pPr>
            <a:endParaRPr lang="en-AU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2966" y="4742865"/>
            <a:ext cx="8640959" cy="17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altLang="en-US" b="1" dirty="0" smtClean="0"/>
              <a:t>But!!!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AU" altLang="en-US" b="1" dirty="0" smtClean="0"/>
              <a:t> Is it the best solution for the worst problem??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-36155"/>
            <a:ext cx="9144000" cy="148478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Horizons: a </a:t>
            </a:r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andcare</a:t>
            </a:r>
            <a:r>
              <a:rPr lang="en-US" dirty="0" smtClean="0">
                <a:solidFill>
                  <a:schemeClr val="bg1"/>
                </a:solidFill>
              </a:rPr>
              <a:t> journey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6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we need another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REVOLUTION in AGRICULTURE?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525963"/>
          </a:xfrm>
        </p:spPr>
        <p:txBody>
          <a:bodyPr/>
          <a:lstStyle/>
          <a:p>
            <a:r>
              <a:rPr lang="en-US" dirty="0" smtClean="0"/>
              <a:t>‘PEAK’ everything – land, water, oil, R&amp;D </a:t>
            </a:r>
          </a:p>
          <a:p>
            <a:r>
              <a:rPr lang="en-US" dirty="0" smtClean="0"/>
              <a:t>Competition for land and water use</a:t>
            </a:r>
          </a:p>
          <a:p>
            <a:r>
              <a:rPr lang="en-US" dirty="0" smtClean="0"/>
              <a:t>Changing climate</a:t>
            </a:r>
          </a:p>
          <a:p>
            <a:r>
              <a:rPr lang="en-US" dirty="0" smtClean="0"/>
              <a:t>Increasing input costs (and losses!)</a:t>
            </a:r>
          </a:p>
          <a:p>
            <a:r>
              <a:rPr lang="en-US" dirty="0" smtClean="0"/>
              <a:t>Increasing pressure to reduce emissions and store more carbon</a:t>
            </a:r>
          </a:p>
          <a:p>
            <a:r>
              <a:rPr lang="en-US" b="1" dirty="0"/>
              <a:t>Global food demand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9.6</a:t>
            </a:r>
            <a:r>
              <a:rPr lang="en-US" b="1" dirty="0"/>
              <a:t> </a:t>
            </a:r>
            <a:r>
              <a:rPr lang="en-US" b="1" dirty="0" smtClean="0"/>
              <a:t>– 9.7 </a:t>
            </a:r>
            <a:r>
              <a:rPr lang="en-US" b="1" dirty="0"/>
              <a:t>billion by </a:t>
            </a:r>
            <a:r>
              <a:rPr lang="en-US" b="1" dirty="0" smtClean="0"/>
              <a:t>2050  –  </a:t>
            </a:r>
            <a:r>
              <a:rPr lang="en-US" b="1" dirty="0"/>
              <a:t>food </a:t>
            </a:r>
            <a:r>
              <a:rPr lang="en-US" b="1" dirty="0" smtClean="0"/>
              <a:t>up 70%</a:t>
            </a:r>
            <a:endParaRPr lang="en-US" b="1" dirty="0"/>
          </a:p>
        </p:txBody>
      </p:sp>
      <p:pic>
        <p:nvPicPr>
          <p:cNvPr id="4" name="Picture 1" descr="pirsa_bottom_banner_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5843588"/>
            <a:ext cx="9220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revolutions</a:t>
            </a:r>
          </a:p>
          <a:p>
            <a:pPr lvl="1"/>
            <a:r>
              <a:rPr lang="en-US" dirty="0" err="1"/>
              <a:t>Fertilisers</a:t>
            </a:r>
            <a:endParaRPr lang="en-US" dirty="0"/>
          </a:p>
          <a:p>
            <a:pPr lvl="1"/>
            <a:r>
              <a:rPr lang="en-US" dirty="0" smtClean="0"/>
              <a:t>Breeding and genetic modification</a:t>
            </a:r>
          </a:p>
          <a:p>
            <a:pPr lvl="1"/>
            <a:r>
              <a:rPr lang="en-US" dirty="0" smtClean="0"/>
              <a:t>Herbicides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otations</a:t>
            </a:r>
          </a:p>
          <a:p>
            <a:pPr lvl="1"/>
            <a:r>
              <a:rPr lang="en-US" dirty="0" smtClean="0"/>
              <a:t>Machinery and technology developments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Which has resulted in…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" descr="pirsa_bottom_banner_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5843588"/>
            <a:ext cx="9220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have we done in the past?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6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659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23528" y="5852120"/>
            <a:ext cx="86074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en-US" sz="1600" b="1" dirty="0" smtClean="0">
                <a:solidFill>
                  <a:srgbClr val="000000"/>
                </a:solidFill>
                <a:latin typeface="Arial" charset="0"/>
              </a:rPr>
              <a:t>Figure 1.    Trends </a:t>
            </a:r>
            <a:r>
              <a:rPr lang="en-GB" altLang="en-US" sz="1600" b="1" dirty="0">
                <a:solidFill>
                  <a:srgbClr val="000000"/>
                </a:solidFill>
                <a:latin typeface="Arial" charset="0"/>
              </a:rPr>
              <a:t>in Australian average annual wheat yields (line) and 10 year moving average (bold</a:t>
            </a:r>
            <a:r>
              <a:rPr lang="en-GB" altLang="en-US" sz="1600" b="1" dirty="0" smtClean="0">
                <a:solidFill>
                  <a:srgbClr val="000000"/>
                </a:solidFill>
                <a:latin typeface="Arial" charset="0"/>
              </a:rPr>
              <a:t>). </a:t>
            </a:r>
            <a:endParaRPr lang="en-GB" alt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0229" y="6453336"/>
            <a:ext cx="4755827" cy="32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en-US" sz="1200" b="1" dirty="0" smtClean="0">
                <a:solidFill>
                  <a:srgbClr val="000000"/>
                </a:solidFill>
                <a:latin typeface="Arial" charset="0"/>
              </a:rPr>
              <a:t>(J</a:t>
            </a:r>
            <a:r>
              <a:rPr lang="en-GB" altLang="en-US" sz="1200" b="1" dirty="0">
                <a:solidFill>
                  <a:srgbClr val="000000"/>
                </a:solidFill>
                <a:latin typeface="Arial" charset="0"/>
              </a:rPr>
              <a:t>. A. </a:t>
            </a:r>
            <a:r>
              <a:rPr lang="en-GB" altLang="en-US" sz="1200" b="1" dirty="0" err="1">
                <a:solidFill>
                  <a:srgbClr val="000000"/>
                </a:solidFill>
                <a:latin typeface="Arial" charset="0"/>
              </a:rPr>
              <a:t>Kirkegaard</a:t>
            </a:r>
            <a:r>
              <a:rPr lang="en-GB" altLang="en-US" sz="1200" b="1" dirty="0">
                <a:solidFill>
                  <a:srgbClr val="000000"/>
                </a:solidFill>
                <a:latin typeface="Arial" charset="0"/>
              </a:rPr>
              <a:t>, and J. R. Hunt </a:t>
            </a:r>
            <a:r>
              <a:rPr lang="en-GB" altLang="en-US" sz="1200" b="1" dirty="0" smtClean="0">
                <a:solidFill>
                  <a:srgbClr val="000000"/>
                </a:solidFill>
                <a:latin typeface="Arial" charset="0"/>
              </a:rPr>
              <a:t>J. 2010)</a:t>
            </a:r>
            <a:endParaRPr lang="en-GB" alt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55976" y="332656"/>
            <a:ext cx="504056" cy="4680520"/>
            <a:chOff x="4355976" y="332656"/>
            <a:chExt cx="504056" cy="46805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0" y="620688"/>
              <a:ext cx="0" cy="4392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55976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2b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0112" y="332656"/>
            <a:ext cx="504056" cy="4680520"/>
            <a:chOff x="4355976" y="332656"/>
            <a:chExt cx="504056" cy="468052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72000" y="620688"/>
              <a:ext cx="0" cy="4392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55976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0192" y="332656"/>
            <a:ext cx="504056" cy="4680520"/>
            <a:chOff x="4355976" y="332656"/>
            <a:chExt cx="504056" cy="46805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572000" y="620688"/>
              <a:ext cx="0" cy="4392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55976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256" y="332656"/>
            <a:ext cx="504056" cy="4680520"/>
            <a:chOff x="4355976" y="332656"/>
            <a:chExt cx="504056" cy="468052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572000" y="620688"/>
              <a:ext cx="0" cy="4392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355976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80312" y="332656"/>
            <a:ext cx="504056" cy="4680520"/>
            <a:chOff x="4355976" y="332656"/>
            <a:chExt cx="504056" cy="46805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572000" y="620688"/>
              <a:ext cx="0" cy="4392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55976" y="3326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30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South Australian soils are old and largely worn out</a:t>
            </a:r>
          </a:p>
        </p:txBody>
      </p:sp>
      <p:pic>
        <p:nvPicPr>
          <p:cNvPr id="20484" name="Picture 1" descr="pirsa_bottom_banner_gr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746482" y="2656336"/>
            <a:ext cx="561662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Increasing age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Increasingly Duplex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Flowchart: Data 9"/>
          <p:cNvSpPr/>
          <p:nvPr/>
        </p:nvSpPr>
        <p:spPr>
          <a:xfrm>
            <a:off x="1822726" y="4332817"/>
            <a:ext cx="5442234" cy="104039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24194"/>
              <a:gd name="connsiteY0" fmla="*/ 12167 h 12167"/>
              <a:gd name="connsiteX1" fmla="*/ 2000 w 24194"/>
              <a:gd name="connsiteY1" fmla="*/ 2167 h 12167"/>
              <a:gd name="connsiteX2" fmla="*/ 24194 w 24194"/>
              <a:gd name="connsiteY2" fmla="*/ 0 h 12167"/>
              <a:gd name="connsiteX3" fmla="*/ 8000 w 24194"/>
              <a:gd name="connsiteY3" fmla="*/ 12167 h 12167"/>
              <a:gd name="connsiteX4" fmla="*/ 0 w 24194"/>
              <a:gd name="connsiteY4" fmla="*/ 12167 h 12167"/>
              <a:gd name="connsiteX0" fmla="*/ 0 w 50323"/>
              <a:gd name="connsiteY0" fmla="*/ 11204 h 12167"/>
              <a:gd name="connsiteX1" fmla="*/ 28129 w 50323"/>
              <a:gd name="connsiteY1" fmla="*/ 2167 h 12167"/>
              <a:gd name="connsiteX2" fmla="*/ 50323 w 50323"/>
              <a:gd name="connsiteY2" fmla="*/ 0 h 12167"/>
              <a:gd name="connsiteX3" fmla="*/ 34129 w 50323"/>
              <a:gd name="connsiteY3" fmla="*/ 12167 h 12167"/>
              <a:gd name="connsiteX4" fmla="*/ 0 w 50323"/>
              <a:gd name="connsiteY4" fmla="*/ 11204 h 12167"/>
              <a:gd name="connsiteX0" fmla="*/ 0 w 53645"/>
              <a:gd name="connsiteY0" fmla="*/ 11204 h 12408"/>
              <a:gd name="connsiteX1" fmla="*/ 28129 w 53645"/>
              <a:gd name="connsiteY1" fmla="*/ 2167 h 12408"/>
              <a:gd name="connsiteX2" fmla="*/ 50323 w 53645"/>
              <a:gd name="connsiteY2" fmla="*/ 0 h 12408"/>
              <a:gd name="connsiteX3" fmla="*/ 53645 w 53645"/>
              <a:gd name="connsiteY3" fmla="*/ 12408 h 12408"/>
              <a:gd name="connsiteX4" fmla="*/ 0 w 53645"/>
              <a:gd name="connsiteY4" fmla="*/ 11204 h 12408"/>
              <a:gd name="connsiteX0" fmla="*/ 0 w 54033"/>
              <a:gd name="connsiteY0" fmla="*/ 11926 h 13130"/>
              <a:gd name="connsiteX1" fmla="*/ 28129 w 54033"/>
              <a:gd name="connsiteY1" fmla="*/ 2889 h 13130"/>
              <a:gd name="connsiteX2" fmla="*/ 54033 w 54033"/>
              <a:gd name="connsiteY2" fmla="*/ 0 h 13130"/>
              <a:gd name="connsiteX3" fmla="*/ 53645 w 54033"/>
              <a:gd name="connsiteY3" fmla="*/ 13130 h 13130"/>
              <a:gd name="connsiteX4" fmla="*/ 0 w 54033"/>
              <a:gd name="connsiteY4" fmla="*/ 11926 h 13130"/>
              <a:gd name="connsiteX0" fmla="*/ 0 w 54033"/>
              <a:gd name="connsiteY0" fmla="*/ 11926 h 13130"/>
              <a:gd name="connsiteX1" fmla="*/ 28613 w 54033"/>
              <a:gd name="connsiteY1" fmla="*/ 5537 h 13130"/>
              <a:gd name="connsiteX2" fmla="*/ 54033 w 54033"/>
              <a:gd name="connsiteY2" fmla="*/ 0 h 13130"/>
              <a:gd name="connsiteX3" fmla="*/ 53645 w 54033"/>
              <a:gd name="connsiteY3" fmla="*/ 13130 h 13130"/>
              <a:gd name="connsiteX4" fmla="*/ 0 w 54033"/>
              <a:gd name="connsiteY4" fmla="*/ 11926 h 13130"/>
              <a:gd name="connsiteX0" fmla="*/ 0 w 59517"/>
              <a:gd name="connsiteY0" fmla="*/ 15537 h 16741"/>
              <a:gd name="connsiteX1" fmla="*/ 28613 w 59517"/>
              <a:gd name="connsiteY1" fmla="*/ 9148 h 16741"/>
              <a:gd name="connsiteX2" fmla="*/ 59517 w 59517"/>
              <a:gd name="connsiteY2" fmla="*/ 0 h 16741"/>
              <a:gd name="connsiteX3" fmla="*/ 53645 w 59517"/>
              <a:gd name="connsiteY3" fmla="*/ 16741 h 16741"/>
              <a:gd name="connsiteX4" fmla="*/ 0 w 59517"/>
              <a:gd name="connsiteY4" fmla="*/ 15537 h 16741"/>
              <a:gd name="connsiteX0" fmla="*/ 0 w 59517"/>
              <a:gd name="connsiteY0" fmla="*/ 15537 h 16982"/>
              <a:gd name="connsiteX1" fmla="*/ 28613 w 59517"/>
              <a:gd name="connsiteY1" fmla="*/ 9148 h 16982"/>
              <a:gd name="connsiteX2" fmla="*/ 59517 w 59517"/>
              <a:gd name="connsiteY2" fmla="*/ 0 h 16982"/>
              <a:gd name="connsiteX3" fmla="*/ 59129 w 59517"/>
              <a:gd name="connsiteY3" fmla="*/ 16982 h 16982"/>
              <a:gd name="connsiteX4" fmla="*/ 0 w 59517"/>
              <a:gd name="connsiteY4" fmla="*/ 15537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17" h="16982">
                <a:moveTo>
                  <a:pt x="0" y="15537"/>
                </a:moveTo>
                <a:lnTo>
                  <a:pt x="28613" y="9148"/>
                </a:lnTo>
                <a:lnTo>
                  <a:pt x="59517" y="0"/>
                </a:lnTo>
                <a:cubicBezTo>
                  <a:pt x="59388" y="4377"/>
                  <a:pt x="59258" y="12605"/>
                  <a:pt x="59129" y="16982"/>
                </a:cubicBezTo>
                <a:lnTo>
                  <a:pt x="0" y="1553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792" y="0"/>
            <a:ext cx="515143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04" y="0"/>
            <a:ext cx="3992562" cy="698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Duplex soils – </a:t>
            </a:r>
            <a:r>
              <a:rPr lang="en-US" sz="3200" dirty="0" err="1" smtClean="0"/>
              <a:t>characterised</a:t>
            </a:r>
            <a:r>
              <a:rPr lang="en-US" sz="3200" dirty="0" smtClean="0"/>
              <a:t> by major  change in texture </a:t>
            </a:r>
          </a:p>
          <a:p>
            <a:endParaRPr lang="en-US" sz="3200" dirty="0"/>
          </a:p>
          <a:p>
            <a:r>
              <a:rPr lang="en-US" sz="3200" dirty="0" smtClean="0"/>
              <a:t>Deep sand over clay</a:t>
            </a:r>
          </a:p>
          <a:p>
            <a:endParaRPr lang="en-US" sz="3200" dirty="0"/>
          </a:p>
          <a:p>
            <a:r>
              <a:rPr lang="en-US" sz="3200" dirty="0" smtClean="0"/>
              <a:t>New Horizons</a:t>
            </a:r>
          </a:p>
          <a:p>
            <a:r>
              <a:rPr lang="en-US" sz="3200" dirty="0" err="1" smtClean="0"/>
              <a:t>Cadgee</a:t>
            </a:r>
            <a:r>
              <a:rPr lang="en-US" sz="3200" dirty="0" smtClean="0"/>
              <a:t> Site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286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4027"/>
            <a:ext cx="8229600" cy="2836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Non-wetting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Low inherent fertility 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Poor water holding capacity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Subsoil compaction</a:t>
            </a:r>
          </a:p>
          <a:p>
            <a:pPr>
              <a:defRPr/>
            </a:pPr>
            <a:r>
              <a:rPr lang="en-AU" dirty="0" smtClean="0">
                <a:ea typeface="MS PGothic" panose="020B0600070205080204" pitchFamily="34" charset="-128"/>
              </a:rPr>
              <a:t>Prone to wind erosion</a:t>
            </a:r>
          </a:p>
          <a:p>
            <a:pPr marL="0" indent="0">
              <a:buNone/>
              <a:defRPr/>
            </a:pPr>
            <a:endParaRPr lang="en-AU" dirty="0" smtClean="0">
              <a:ea typeface="MS PGothic" panose="020B0600070205080204" pitchFamily="34" charset="-128"/>
            </a:endParaRPr>
          </a:p>
        </p:txBody>
      </p:sp>
      <p:pic>
        <p:nvPicPr>
          <p:cNvPr id="20484" name="Picture 1" descr="pirsa_bottom_banner_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968" y="4077072"/>
            <a:ext cx="8443664" cy="17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AU" sz="3600" b="1" dirty="0" smtClean="0">
                <a:ea typeface="MS PGothic" panose="020B0600070205080204" pitchFamily="34" charset="-128"/>
              </a:rPr>
              <a:t>Low production </a:t>
            </a:r>
            <a:r>
              <a:rPr lang="en-AU" sz="4400" dirty="0" smtClean="0">
                <a:ea typeface="MS PGothic" panose="020B0600070205080204" pitchFamily="34" charset="-128"/>
              </a:rPr>
              <a:t>+</a:t>
            </a:r>
            <a:r>
              <a:rPr lang="en-AU" dirty="0" smtClean="0">
                <a:ea typeface="MS PGothic" panose="020B0600070205080204" pitchFamily="34" charset="-128"/>
              </a:rPr>
              <a:t> </a:t>
            </a:r>
            <a:r>
              <a:rPr lang="en-AU" b="1" dirty="0" smtClean="0">
                <a:ea typeface="MS PGothic" panose="020B0600070205080204" pitchFamily="34" charset="-128"/>
              </a:rPr>
              <a:t>Difficult management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AU" b="1" dirty="0">
                <a:ea typeface="MS PGothic" panose="020B0600070205080204" pitchFamily="34" charset="-128"/>
              </a:rPr>
              <a:t>=</a:t>
            </a:r>
            <a:r>
              <a:rPr lang="en-AU" b="1" dirty="0" smtClean="0">
                <a:ea typeface="MS PGothic" panose="020B0600070205080204" pitchFamily="34" charset="-128"/>
              </a:rPr>
              <a:t> </a:t>
            </a:r>
            <a:endParaRPr lang="en-AU" b="1" dirty="0">
              <a:ea typeface="MS PGothic" panose="020B0600070205080204" pitchFamily="34" charset="-128"/>
            </a:endParaRPr>
          </a:p>
        </p:txBody>
      </p:sp>
      <p:pic>
        <p:nvPicPr>
          <p:cNvPr id="2050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836771"/>
            <a:ext cx="918972" cy="8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12234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ISSUES WITH Sandy Soils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99994" cy="832104"/>
          </a:xfrm>
        </p:spPr>
        <p:txBody>
          <a:bodyPr/>
          <a:lstStyle/>
          <a:p>
            <a:r>
              <a:rPr lang="en-AU" altLang="en-US" sz="3600" b="1" dirty="0" smtClean="0"/>
              <a:t>Community Leaders and Innovators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Data\Documents\My Documents\My Pictures\SEOCT12\Groocock\October 2012 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6" y="901454"/>
            <a:ext cx="8772002" cy="59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48478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Roger </a:t>
            </a:r>
            <a:r>
              <a:rPr lang="en-US" sz="3200" dirty="0" err="1" smtClean="0"/>
              <a:t>Groocock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135397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altLang="en-US" sz="2800" b="1" dirty="0"/>
              <a:t> </a:t>
            </a:r>
            <a:r>
              <a:rPr lang="en-AU" altLang="en-US" sz="3200" b="1" dirty="0"/>
              <a:t>In the 1970’s Clem </a:t>
            </a:r>
            <a:r>
              <a:rPr lang="en-AU" altLang="en-US" sz="3200" b="1" dirty="0" err="1"/>
              <a:t>Obst</a:t>
            </a:r>
            <a:r>
              <a:rPr lang="en-AU" altLang="en-US" sz="3200" b="1" dirty="0"/>
              <a:t> applied clay to sandy soils to solve non-wetting</a:t>
            </a:r>
          </a:p>
        </p:txBody>
      </p:sp>
    </p:spTree>
    <p:extLst>
      <p:ext uri="{BB962C8B-B14F-4D97-AF65-F5344CB8AC3E}">
        <p14:creationId xmlns:p14="http://schemas.microsoft.com/office/powerpoint/2010/main" val="109887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562074"/>
          </a:xfrm>
        </p:spPr>
        <p:txBody>
          <a:bodyPr/>
          <a:lstStyle/>
          <a:p>
            <a:r>
              <a:rPr lang="en-AU" altLang="en-US" sz="3600" b="1" dirty="0"/>
              <a:t>Machinery has evolved from awareness but is also a catalyst for further </a:t>
            </a:r>
            <a:r>
              <a:rPr lang="en-AU" altLang="en-US" sz="3600" b="1" dirty="0" smtClean="0"/>
              <a:t>experimentation</a:t>
            </a:r>
            <a:endParaRPr lang="en-AU" altLang="en-US" sz="3600" dirty="0" smtClean="0"/>
          </a:p>
        </p:txBody>
      </p:sp>
      <p:pic>
        <p:nvPicPr>
          <p:cNvPr id="20484" name="Picture 1" descr="pirsa_bottom_banner_gre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1118207"/>
            <a:ext cx="4849155" cy="5817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5144"/>
            <a:ext cx="4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Need to undertake at broad acre scale - Clay spreaders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474" y="1050675"/>
            <a:ext cx="4430038" cy="5906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4935647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to find cheaper sources of clay - Delvers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411" y="42451"/>
            <a:ext cx="9219923" cy="6914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333" y="8325544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Spaders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7" y="1340768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Needed to incorporate clay deeper - </a:t>
            </a:r>
            <a:r>
              <a:rPr lang="en-US" sz="2800" dirty="0" err="1" smtClean="0"/>
              <a:t>spaders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66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pirsa_reg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1081</Words>
  <Application>Microsoft Macintosh PowerPoint</Application>
  <PresentationFormat>On-screen Show (4:3)</PresentationFormat>
  <Paragraphs>164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pirsa_regions</vt:lpstr>
      <vt:lpstr>PowerPoint Presentation</vt:lpstr>
      <vt:lpstr>PowerPoint Presentation</vt:lpstr>
      <vt:lpstr>Why do we need another  REVOLUTION in AGRICULTURE?</vt:lpstr>
      <vt:lpstr>What have we done in the past?</vt:lpstr>
      <vt:lpstr>PowerPoint Presentation</vt:lpstr>
      <vt:lpstr>South Australian soils are old and largely worn out</vt:lpstr>
      <vt:lpstr>PowerPoint Presentation</vt:lpstr>
      <vt:lpstr>Community Leaders and Innovators</vt:lpstr>
      <vt:lpstr>Machinery has evolved from awareness but is also a catalyst for further experimentation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Where to now?</vt:lpstr>
      <vt:lpstr>Farmer Adoption – already happening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</dc:title>
  <dc:creator>admin</dc:creator>
  <cp:lastModifiedBy>Anita</cp:lastModifiedBy>
  <cp:revision>202</cp:revision>
  <dcterms:created xsi:type="dcterms:W3CDTF">2014-02-18T20:36:16Z</dcterms:created>
  <dcterms:modified xsi:type="dcterms:W3CDTF">2015-11-26T07:00:58Z</dcterms:modified>
</cp:coreProperties>
</file>